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92818-D90C-4FEC-A66C-35D618E54281}" type="datetimeFigureOut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51A294-1314-4340-B275-5F7A114C97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BFF2-D6A4-4423-BD63-C0D89C4CFCA6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2997-3FB5-4ABC-833F-0BE21710FF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D9BD-20FD-4760-B939-24B20BB1A156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0CF2-1120-46C1-80F2-B384E4AA25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56C3-D664-47EA-A47A-E29AE1C2DECD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F6C3-D4FE-4A54-B82F-B6D28CDF79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99F-171E-4178-AECE-E9AAC6D0FC1C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737B-8E16-490D-981D-B2BB5B6EE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F090-5411-485C-87A3-7BD714EA1D82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F7DB-C416-4D98-8492-23F39279B3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A1AB-7C1A-4C5D-9158-F2E0EFA687A6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57B3-BBE7-4F40-AEC2-1F544AE3A9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5AE2-5122-40DC-8F86-87B23A2A34AB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61D5-BB11-43FE-9EBA-1E752C0F41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A06A-2D13-4A35-972C-72C5FC309C28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CFD4-784D-4271-907D-7907BDCC56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CEF9-892E-4833-9C47-B8F1D53E4ABD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0608-7178-4596-B5E8-A466F8139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F525-C4B1-4CCA-BD0D-7EDDB83FD5FA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E7A4-4250-4C6F-8057-83AC44A86E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1D28-F14B-41A6-BE33-EF9C3A7784E4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05A6-0210-4632-99B5-3D4D5CC4D1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 bright="-7000" contrast="42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BF9EE-A727-4FCF-A3D8-4F8B02A2A96F}" type="datetime1">
              <a:rPr lang="pl-PL"/>
              <a:pPr>
                <a:defRPr/>
              </a:pPr>
              <a:t>2011-02-14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9B7BF2-1C41-4DAD-B449-A0CE2ECCCC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image" TargetMode="External"/><Relationship Id="rId2" Type="http://schemas.openxmlformats.org/officeDocument/2006/relationships/hyperlink" Target="http://www.zsniemce.pl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ultura.lublin.eu/" TargetMode="External"/><Relationship Id="rId4" Type="http://schemas.openxmlformats.org/officeDocument/2006/relationships/hyperlink" Target="http://www.pamiecmiejsca.tnn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08963" cy="1944688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„Dlaczego Lublin </a:t>
            </a:r>
            <a:br>
              <a:rPr lang="pl-PL" sz="3600" b="1" i="1" smtClean="0">
                <a:latin typeface="Verdana" pitchFamily="34" charset="0"/>
              </a:rPr>
            </a:br>
            <a:r>
              <a:rPr lang="pl-PL" sz="3600" b="1" i="1" smtClean="0">
                <a:latin typeface="Verdana" pitchFamily="34" charset="0"/>
              </a:rPr>
              <a:t>zasługuje na miano                                            Europejskiej Stolicy Kultury?”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0825" y="5589588"/>
            <a:ext cx="8785225" cy="982662"/>
          </a:xfrm>
        </p:spPr>
        <p:txBody>
          <a:bodyPr/>
          <a:lstStyle/>
          <a:p>
            <a:pPr algn="r" eaLnBrk="1" hangingPunct="1">
              <a:lnSpc>
                <a:spcPct val="70000"/>
              </a:lnSpc>
            </a:pPr>
            <a:r>
              <a:rPr lang="pl-PL" sz="1600" b="1" smtClean="0">
                <a:solidFill>
                  <a:schemeClr val="tx1"/>
                </a:solidFill>
                <a:latin typeface="Verdana" pitchFamily="34" charset="0"/>
              </a:rPr>
              <a:t>Praca wykonana na „Międzyszkolny Konkurs</a:t>
            </a:r>
          </a:p>
          <a:p>
            <a:pPr algn="r" eaLnBrk="1" hangingPunct="1">
              <a:lnSpc>
                <a:spcPct val="70000"/>
              </a:lnSpc>
            </a:pPr>
            <a:r>
              <a:rPr lang="pl-PL" sz="1600" b="1" smtClean="0">
                <a:solidFill>
                  <a:schemeClr val="tx1"/>
                </a:solidFill>
                <a:latin typeface="Verdana" pitchFamily="34" charset="0"/>
              </a:rPr>
              <a:t> LUBLIN- STOLICA KULTURY 2016”.</a:t>
            </a:r>
          </a:p>
          <a:p>
            <a:pPr algn="r" eaLnBrk="1" hangingPunct="1">
              <a:lnSpc>
                <a:spcPct val="70000"/>
              </a:lnSpc>
            </a:pPr>
            <a:r>
              <a:rPr lang="pl-PL" sz="1600" b="1" smtClean="0">
                <a:solidFill>
                  <a:schemeClr val="tx1"/>
                </a:solidFill>
                <a:latin typeface="Verdana" pitchFamily="34" charset="0"/>
              </a:rPr>
              <a:t>Autorzy: uczniowie Gimnazjum nr 1 w Niemcach</a:t>
            </a:r>
          </a:p>
          <a:p>
            <a:pPr algn="l" eaLnBrk="1" hangingPunct="1">
              <a:lnSpc>
                <a:spcPct val="70000"/>
              </a:lnSpc>
            </a:pPr>
            <a:r>
              <a:rPr lang="pl-PL" sz="1600" b="1" smtClean="0">
                <a:solidFill>
                  <a:schemeClr val="tx1"/>
                </a:solidFill>
                <a:latin typeface="Verdana" pitchFamily="34" charset="0"/>
              </a:rPr>
              <a:t>Niemce, styczeń 2011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B99F8-AC30-46CA-BC52-D6C7F1B26CDA}" type="slidenum">
              <a:rPr lang="pl-PL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4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40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7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7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25413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„Inny” nie znaczy obcy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850" y="1927225"/>
            <a:ext cx="3427413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działalność szkolnej grupy teatralnej IKCZERIJA – jej członkami są dzieci uchodźców z Czeczenii</a:t>
            </a: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praca uczennicy Diany Bikolajewej została wyróżniona w konkursie „Walka wywiadów” organizowanym przez Ambasadę Brytyjską</a:t>
            </a:r>
          </a:p>
        </p:txBody>
      </p:sp>
      <p:pic>
        <p:nvPicPr>
          <p:cNvPr id="5" name="Symbol zastępczy zawartości 4" descr="Obraz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027113"/>
            <a:ext cx="4038600" cy="3122612"/>
          </a:xfrm>
        </p:spPr>
      </p:pic>
      <p:pic>
        <p:nvPicPr>
          <p:cNvPr id="6" name="Obraz 5" descr="Obraz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46037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BD54-2FD8-456E-AB59-B556136899D8}" type="slidenum">
              <a:rPr lang="pl-PL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785225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„Zielona szkoła” – dzień irlandzki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967287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pl-PL" sz="2400" b="1" smtClean="0">
                <a:latin typeface="Verdana" pitchFamily="34" charset="0"/>
              </a:rPr>
              <a:t>Obchody dnia św. Patryka: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szkoła udekorowana na zielono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uczniowie w barwach narodowych Irlandii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dania narodowe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zabawy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konkursy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nauka języka i tańca</a:t>
            </a:r>
          </a:p>
          <a:p>
            <a:pPr eaLnBrk="1" hangingPunct="1">
              <a:spcBef>
                <a:spcPct val="50000"/>
              </a:spcBef>
              <a:buFont typeface="Courier New" pitchFamily="49" charset="0"/>
              <a:buChar char="o"/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  <a:buFont typeface="Courier New" pitchFamily="49" charset="0"/>
              <a:buChar char="o"/>
            </a:pP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7" name="Symbol zastępczy zawartości 6" descr="Obraz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755900"/>
            <a:ext cx="4781550" cy="3697288"/>
          </a:xfr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DAD18-6ED2-414F-A5D7-25BB629F89D6}" type="slidenum">
              <a:rPr lang="pl-PL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„Highland Games”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4213" y="4149725"/>
            <a:ext cx="4038600" cy="2159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Piknik Szkocki w naszej szkole to kolejny przykład poznawania kultury innych krajów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uczniowie ubrani w stroje szkockie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 pieczenie specjalnych szkockich ciasteczek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 konkursy wiedzy o Szkocji.</a:t>
            </a: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5" name="Symbol zastępczy zawartości 4" descr="Obraz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412875"/>
            <a:ext cx="3684587" cy="4741863"/>
          </a:xfrm>
        </p:spPr>
      </p:pic>
      <p:pic>
        <p:nvPicPr>
          <p:cNvPr id="6" name="Obraz 5" descr="Obraz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52513"/>
            <a:ext cx="40322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52EF6-74D0-47BE-9781-D20C3693323D}" type="slidenum">
              <a:rPr lang="pl-PL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Wymiana polsko- niemiecka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0" y="1125538"/>
            <a:ext cx="4038600" cy="259238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współpraca z Europejskim Domem  Spotkań- Fundacja Nowy Staw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od 15 lat wymiany młodzieżowe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w Polsce i za granicą 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nowe przyjaźnie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z obcokrajowcami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nauka języka obcego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poznawanie kultury innych krajów</a:t>
            </a: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5" name="Symbol zastępczy zawartości 4" descr="Obraz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638" y="3448050"/>
            <a:ext cx="4391025" cy="3409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Obraz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93788"/>
            <a:ext cx="43211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14435-661B-4F30-84DD-F68804FCD0BA}" type="slidenum">
              <a:rPr lang="pl-PL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Spotkanie z panią Virginią Harris.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55650" y="1844675"/>
            <a:ext cx="2916238" cy="324008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Pani Virginia jest zastępcą ambasadora USA w Polsce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Opowiadała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o różnorodności kulturowej w Stanach Zjednoczonych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W związku z tym, że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w naszej szkole uczą się uczniowie z Czeczenii, ten temat nie jest nam obcy</a:t>
            </a:r>
          </a:p>
        </p:txBody>
      </p:sp>
      <p:pic>
        <p:nvPicPr>
          <p:cNvPr id="5" name="Symbol zastępczy zawartości 4" descr="Obraz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84313"/>
            <a:ext cx="3887787" cy="5176837"/>
          </a:xfr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9FE0B-7BDA-4100-9FAA-CC1999F1C249}" type="slidenum">
              <a:rPr lang="pl-PL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Otwarci na świat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3381375" cy="711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1800" smtClean="0">
                <a:latin typeface="Verdana" pitchFamily="34" charset="0"/>
              </a:rPr>
              <a:t>Warsztaty językowe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1800" smtClean="0">
                <a:latin typeface="Verdana" pitchFamily="34" charset="0"/>
              </a:rPr>
              <a:t>w Londynie</a:t>
            </a:r>
          </a:p>
        </p:txBody>
      </p:sp>
      <p:sp>
        <p:nvSpPr>
          <p:cNvPr id="16388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mtClean="0"/>
              <a:t>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140200" y="1773238"/>
            <a:ext cx="4549775" cy="935037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pl-PL" sz="1800" smtClean="0">
                <a:latin typeface="Verdana" pitchFamily="34" charset="0"/>
              </a:rPr>
              <a:t>„Moja szkoła w Unii Europejskiej” – nagroda główna – wyjazd do Brukseli</a:t>
            </a:r>
          </a:p>
        </p:txBody>
      </p:sp>
      <p:pic>
        <p:nvPicPr>
          <p:cNvPr id="7" name="Symbol zastępczy zawartości 6" descr="pak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133600"/>
            <a:ext cx="2879725" cy="4319588"/>
          </a:xfrm>
        </p:spPr>
      </p:pic>
      <p:pic>
        <p:nvPicPr>
          <p:cNvPr id="8" name="Obraz 7" descr="pak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852738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26BA2-D880-4EF5-8CFE-2D9591704DDD}" type="slidenum">
              <a:rPr lang="pl-PL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Dlaczego tak, a nie inaczej?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1813" y="1052513"/>
            <a:ext cx="4040187" cy="495300"/>
          </a:xfrm>
        </p:spPr>
        <p:txBody>
          <a:bodyPr/>
          <a:lstStyle/>
          <a:p>
            <a:pPr eaLnBrk="1" hangingPunct="1"/>
            <a:r>
              <a:rPr lang="pl-PL" sz="2000" smtClean="0">
                <a:latin typeface="Verdana" pitchFamily="34" charset="0"/>
              </a:rPr>
              <a:t>Co chcieliśmy osiągnąć 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23850" y="1557338"/>
            <a:ext cx="4040188" cy="2952750"/>
          </a:xfrm>
        </p:spPr>
        <p:txBody>
          <a:bodyPr/>
          <a:lstStyle/>
          <a:p>
            <a:pPr eaLnBrk="1" hangingPunct="1"/>
            <a:r>
              <a:rPr lang="pl-PL" sz="1400" b="1" smtClean="0">
                <a:latin typeface="Verdana" pitchFamily="34" charset="0"/>
              </a:rPr>
              <a:t>chcieliśmy pokazać, że mamy –jako mieszkańcy Lubelszczyzny –powód do dumy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chcieliśmy udowodnić, że „nie wypadliśmy sroce spod ogona”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chcieliśmy zaprezentować, w jaki sposób wspieramy Lublin w walce              o tytuł  Europejskiej Stolicy Kultury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chcieliśmy wszystkich zachęcić do aktywności na polu kultury (i nie tylko) </a:t>
            </a:r>
          </a:p>
          <a:p>
            <a:pPr eaLnBrk="1" hangingPunct="1"/>
            <a:endParaRPr lang="pl-PL" sz="1400" b="1" smtClean="0">
              <a:latin typeface="Verdana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7900" y="1052513"/>
            <a:ext cx="3816350" cy="495300"/>
          </a:xfrm>
        </p:spPr>
        <p:txBody>
          <a:bodyPr/>
          <a:lstStyle/>
          <a:p>
            <a:pPr eaLnBrk="1" hangingPunct="1"/>
            <a:r>
              <a:rPr lang="pl-PL" sz="2000" smtClean="0">
                <a:latin typeface="Verdana" pitchFamily="34" charset="0"/>
              </a:rPr>
              <a:t>Czego nie chcieliśmy 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1557338"/>
            <a:ext cx="4257675" cy="3240087"/>
          </a:xfrm>
        </p:spPr>
        <p:txBody>
          <a:bodyPr/>
          <a:lstStyle/>
          <a:p>
            <a:pPr eaLnBrk="1" hangingPunct="1"/>
            <a:r>
              <a:rPr lang="pl-PL" sz="1400" b="1" smtClean="0">
                <a:latin typeface="Verdana" pitchFamily="34" charset="0"/>
              </a:rPr>
              <a:t>nie chcieliśmy pokazywać historii Lublina (kto chce-znajdzie bez problemu dostępne źródła)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nie chcieliśmy wymieniać wszystkich instytucji kultury w Lublinie (patrz np. Internet)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nie chcieliśmy opisywać  wszystkich lubelskich zabytków (patrz biblioteka)</a:t>
            </a:r>
          </a:p>
          <a:p>
            <a:pPr eaLnBrk="1" hangingPunct="1"/>
            <a:r>
              <a:rPr lang="pl-PL" sz="1400" b="1" smtClean="0">
                <a:latin typeface="Verdana" pitchFamily="34" charset="0"/>
              </a:rPr>
              <a:t>nie chcieliśmy opowiadać o wszystkich wydarzeniach kulturalnych (trzeba w nich  uczestniczyć)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F126E-B053-49E6-8720-A77CD3F59EC2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pic>
        <p:nvPicPr>
          <p:cNvPr id="8" name="Obraz 7" descr="img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5450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img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581525"/>
            <a:ext cx="29400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060575"/>
            <a:ext cx="8229600" cy="1143000"/>
          </a:xfrm>
        </p:spPr>
        <p:txBody>
          <a:bodyPr/>
          <a:lstStyle/>
          <a:p>
            <a:pPr eaLnBrk="1" hangingPunct="1"/>
            <a:r>
              <a:rPr lang="pl-PL" b="1" i="1" smtClean="0">
                <a:latin typeface="Verdana" pitchFamily="34" charset="0"/>
              </a:rPr>
              <a:t>„To już jest koniec…”</a:t>
            </a:r>
          </a:p>
        </p:txBody>
      </p:sp>
      <p:sp>
        <p:nvSpPr>
          <p:cNvPr id="3" name="Podtytuł 2"/>
          <p:cNvSpPr>
            <a:spLocks noGrp="1"/>
          </p:cNvSpPr>
          <p:nvPr>
            <p:ph sz="half" idx="1"/>
          </p:nvPr>
        </p:nvSpPr>
        <p:spPr>
          <a:xfrm>
            <a:off x="4716463" y="3933825"/>
            <a:ext cx="3970337" cy="139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Źródła: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  <a:hlinkClick r:id="rId2"/>
              </a:rPr>
              <a:t>www.zsniemce.pl</a:t>
            </a: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  <a:hlinkClick r:id="rId3"/>
              </a:rPr>
              <a:t>www.google.pl/image</a:t>
            </a: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  <a:hlinkClick r:id="rId4"/>
              </a:rPr>
              <a:t>www.pamiecmiejsca.tnn.pl</a:t>
            </a:r>
            <a:r>
              <a:rPr lang="pl-PL" sz="1400" b="1" smtClean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  <a:hlinkClick r:id="rId5"/>
              </a:rPr>
              <a:t>www.kultura.lublin.eu</a:t>
            </a:r>
            <a:r>
              <a:rPr lang="pl-PL" sz="1400" b="1" smtClean="0">
                <a:latin typeface="Verdana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Gazetka szkolna „Kleks”</a:t>
            </a: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sz="1400" smtClean="0">
              <a:latin typeface="Verdana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1188" y="4868863"/>
            <a:ext cx="4243387" cy="15414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Wykonali:</a:t>
            </a:r>
          </a:p>
          <a:p>
            <a:pPr eaLnBrk="1" hangingPunct="1"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Kinga Urbaś</a:t>
            </a:r>
          </a:p>
          <a:p>
            <a:pPr eaLnBrk="1" hangingPunct="1"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Jakub Dobosz</a:t>
            </a:r>
          </a:p>
          <a:p>
            <a:pPr eaLnBrk="1" hangingPunct="1"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Michał Denkiewicz</a:t>
            </a:r>
          </a:p>
          <a:p>
            <a:pPr eaLnBrk="1" hangingPunct="1">
              <a:buFont typeface="Arial" charset="0"/>
              <a:buNone/>
            </a:pPr>
            <a:endParaRPr lang="pl-PL" sz="1400" b="1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Uczniowie Gimnazjum nr 1 w Niemcach</a:t>
            </a:r>
          </a:p>
          <a:p>
            <a:pPr eaLnBrk="1" hangingPunct="1"/>
            <a:endParaRPr lang="pl-PL" sz="1400" smtClean="0">
              <a:latin typeface="Verdana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92B8-EF38-4D20-A99B-BE50B3B21885}" type="slidenum">
              <a:rPr lang="pl-PL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Lublin – inspiracja dla poetów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038600" cy="5399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i="1" smtClean="0">
                <a:latin typeface="Verdana" pitchFamily="34" charset="0"/>
              </a:rPr>
              <a:t>Magiczny Lublin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pl-PL" sz="1000" b="1" i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Czy nie chciałbyś czasem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Stać się takim małym, bezbronnym gołębiem?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Latać sobie beztrosko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Nad dachami lubelskich kamienic.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Widzieć dużo więcej, niż człowiek,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Znać wszystkie maleńkie zakamarki Lublina.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Pamiętać historyczne chwile.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Słuchać silnego głosu klikona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Obwieszczającego ważne wydarzenia.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Wierzyć, że nadejdą lepsze czasy.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Zostawić ruchliwy, krzykliwy deptak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I od ranka, do zmierzchu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Spacerować po lubelskim Starym Mieście.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Czy nie chciałbyś być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Małym gołębiem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Choć przez chwilę?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Skakać po lubelskich dachach,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Rozmawiać z blaszanym kogucikiem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Pełniącym codzienną wartę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na szczycie Wieży Trynitarskiej.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Patrzeć z lotu ptaka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Na wspaniały Zamek Lubelski.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Przefrunąć nad Bramą Krakowską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Przysnąć na dachu kamienicy Poetów.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Schować się w bramie, ukryć przed światem.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Obserwować ludzi wchodzących do Ratusza,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Z ukrycia zerknąć na modlącego się zakonnika w Bazylice.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I po prostu… kochać Lublin.  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Kasia Malinowska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Uczennica klasy III A 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Gimnazjum nr 1 w Niemcach</a:t>
            </a:r>
            <a:endParaRPr lang="pl-PL" sz="10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smtClean="0">
                <a:latin typeface="Verdana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pl-PL" sz="1000" smtClean="0">
              <a:latin typeface="Verdana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00563" y="908050"/>
            <a:ext cx="4103687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i="1" smtClean="0">
                <a:latin typeface="Verdana" pitchFamily="34" charset="0"/>
              </a:rPr>
              <a:t>Kościół parafialny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800" b="1" i="1" smtClean="0">
                <a:latin typeface="Verdana" pitchFamily="34" charset="0"/>
              </a:rPr>
              <a:t>w Niemcach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pl-PL" sz="100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Pośród pól, ulicznego zgiełku, wyrasta Kościół,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Otoczony koroną drzew i siecią dróg,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Góruje nad domami, z wysoka patrzy na wieś…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Wieżyce - wystrzelone w niebo, szukające Boga.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Nieprzenikniony chłód, bijący ze środka,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Jak ożywcze źródło Zbawienia,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Jak posąg doskonałości…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A przed ołtarzem- szept modlitwy,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Zapatrzenie w tajemnicę,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Cień zadumy na czole,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smtClean="0">
                <a:latin typeface="Verdana" pitchFamily="34" charset="0"/>
              </a:rPr>
              <a:t>Nad potęgą Majestatu…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Katarzyna Gromek IIIA</a:t>
            </a:r>
            <a:endParaRPr lang="pl-PL" sz="1000" b="1" smtClean="0">
              <a:latin typeface="Verdana" pitchFamily="34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Uczennica klasy III A 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000" b="1" i="1" smtClean="0">
                <a:latin typeface="Verdana" pitchFamily="34" charset="0"/>
              </a:rPr>
              <a:t>Gimnazjum nr 1 w Niemcach</a:t>
            </a:r>
            <a:endParaRPr lang="pl-PL" sz="1000" b="1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l-PL" sz="1100" b="1" smtClean="0">
                <a:latin typeface="Verdana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pl-PL" sz="700" smtClean="0">
              <a:latin typeface="Verdana" pitchFamily="34" charset="0"/>
            </a:endParaRPr>
          </a:p>
        </p:txBody>
      </p:sp>
      <p:pic>
        <p:nvPicPr>
          <p:cNvPr id="7" name="Obraz 6" descr="kosciol_zi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5975" y="3860800"/>
            <a:ext cx="18907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F5930-D7F1-45BA-A452-41FB51C6F49F}" type="slidenum">
              <a:rPr lang="pl-PL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W drodze po 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b="1" i="1" smtClean="0">
                <a:latin typeface="Verdana" pitchFamily="34" charset="0"/>
              </a:rPr>
              <a:t>Lublin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smtClean="0">
                <a:latin typeface="Verdana" pitchFamily="34" charset="0"/>
              </a:rPr>
              <a:t>Europejska Stolica Kultury 2016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smtClean="0">
                <a:latin typeface="Verdana" pitchFamily="34" charset="0"/>
              </a:rPr>
              <a:t> kandydat</a:t>
            </a:r>
          </a:p>
          <a:p>
            <a:pPr algn="ctr" eaLnBrk="1" hangingPunct="1"/>
            <a:endParaRPr lang="pl-PL" smtClean="0">
              <a:latin typeface="Verdana" pitchFamily="34" charset="0"/>
            </a:endParaRPr>
          </a:p>
          <a:p>
            <a:pPr algn="ctr" eaLnBrk="1" hangingPunct="1"/>
            <a:endParaRPr lang="pl-PL" smtClean="0">
              <a:latin typeface="Verdana" pitchFamily="34" charset="0"/>
            </a:endParaRPr>
          </a:p>
          <a:p>
            <a:pPr algn="ctr" eaLnBrk="1" hangingPunct="1"/>
            <a:endParaRPr lang="pl-PL" smtClean="0">
              <a:latin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pl-PL" smtClean="0">
              <a:latin typeface="Verdana" pitchFamily="34" charset="0"/>
            </a:endParaRPr>
          </a:p>
          <a:p>
            <a:pPr algn="ctr" eaLnBrk="1" hangingPunct="1">
              <a:buFont typeface="Arial" charset="0"/>
              <a:buNone/>
            </a:pPr>
            <a:endParaRPr lang="pl-PL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pl-PL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pl-PL" smtClean="0">
              <a:latin typeface="Verdana" pitchFamily="34" charset="0"/>
            </a:endParaRPr>
          </a:p>
          <a:p>
            <a:pPr eaLnBrk="1" hangingPunct="1">
              <a:buFont typeface="Arial" charset="0"/>
              <a:buNone/>
            </a:pPr>
            <a:endParaRPr lang="pl-PL" smtClean="0">
              <a:latin typeface="Verdana" pitchFamily="34" charset="0"/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b="1" i="1" smtClean="0">
                <a:latin typeface="Verdana" pitchFamily="34" charset="0"/>
              </a:rPr>
              <a:t>Niemce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smtClean="0">
                <a:latin typeface="Verdana" pitchFamily="34" charset="0"/>
              </a:rPr>
              <a:t>Gminna Stolica Kultury </a:t>
            </a:r>
          </a:p>
          <a:p>
            <a:pPr algn="ctr" eaLnBrk="1" hangingPunct="1">
              <a:buFont typeface="Arial" charset="0"/>
              <a:buNone/>
            </a:pPr>
            <a:r>
              <a:rPr lang="pl-PL" sz="1800" smtClean="0">
                <a:latin typeface="Verdana" pitchFamily="34" charset="0"/>
              </a:rPr>
              <a:t>    (sojusznik  Lublina </a:t>
            </a:r>
            <a:r>
              <a:rPr lang="pl-PL" sz="1800" smtClean="0">
                <a:latin typeface="Verdana" pitchFamily="34" charset="0"/>
                <a:sym typeface="Wingdings" pitchFamily="2" charset="2"/>
              </a:rPr>
              <a:t>)</a:t>
            </a:r>
            <a:endParaRPr lang="pl-PL" sz="1800" smtClean="0">
              <a:latin typeface="Verdana" pitchFamily="34" charset="0"/>
            </a:endParaRPr>
          </a:p>
        </p:txBody>
      </p:sp>
      <p:pic>
        <p:nvPicPr>
          <p:cNvPr id="12" name="Obraz 11" descr="herb%20Lubli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068638"/>
            <a:ext cx="25225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499px-POL_gmina_Niemce_COA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068638"/>
            <a:ext cx="25923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5AB4-3534-402C-AC37-058C7F5F13E3}" type="slidenum">
              <a:rPr lang="pl-PL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Dlaczego Lublin?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miasto symbolizujące europejskie idee integracyjne, ponadnarodowe dziedzictwo demokracji i tolerancji oraz ideę dialogu kultur między Wschodem a Zachodem.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niezwykłe miejsce na styku kultur    i religii, tutaj Wschód spotyka się z Zachodem, a Unia Europejska z Białorusią i Ukrainą. To idealne miejsce spotkań artystów europejskich – tych mieszkających w Unii i poza nią.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symbol tradycji Unii Lubelskiej oraz pamięć Holokaustu - historia, bez zrozumienia której trudno budować Europę przyszłości.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miasto otwarte na artystów. Tutaj mają miejsce unikatowe w skali Europy działania i inicjatywy kulturalne.</a:t>
            </a:r>
            <a:br>
              <a:rPr lang="pl-PL" sz="1200" b="1" smtClean="0">
                <a:latin typeface="Verdana" pitchFamily="34" charset="0"/>
              </a:rPr>
            </a:br>
            <a:r>
              <a:rPr lang="pl-PL" sz="1200" b="1" smtClean="0">
                <a:latin typeface="Verdana" pitchFamily="34" charset="0"/>
              </a:rPr>
              <a:t/>
            </a:r>
            <a:br>
              <a:rPr lang="pl-PL" sz="1200" b="1" smtClean="0">
                <a:latin typeface="Verdana" pitchFamily="34" charset="0"/>
              </a:rPr>
            </a:br>
            <a:endParaRPr lang="pl-PL" sz="1200" b="1" smtClean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200" b="1" smtClean="0">
              <a:latin typeface="Verdana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484313"/>
            <a:ext cx="4038600" cy="4897437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</a:t>
            </a:r>
            <a:r>
              <a:rPr lang="pl-PL" sz="1200" b="1" u="sng" smtClean="0">
                <a:latin typeface="Verdana" pitchFamily="34" charset="0"/>
              </a:rPr>
              <a:t>miasto akademickie</a:t>
            </a:r>
            <a:r>
              <a:rPr lang="pl-PL" sz="1200" b="1" smtClean="0">
                <a:latin typeface="Verdana" pitchFamily="34" charset="0"/>
              </a:rPr>
              <a:t>, w którym młodzi ludzie są ważnym czynnikiem rozwoju miasta.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doświadczenie setek lat bogatej historii i dziedzictwa kulturowego, które stanowi </a:t>
            </a:r>
            <a:r>
              <a:rPr lang="pl-PL" sz="1200" b="1" u="sng" smtClean="0">
                <a:latin typeface="Verdana" pitchFamily="34" charset="0"/>
              </a:rPr>
              <a:t>źródło nieustającej inspiracji</a:t>
            </a:r>
            <a:r>
              <a:rPr lang="pl-PL" sz="1200" b="1" smtClean="0">
                <a:latin typeface="Verdana" pitchFamily="34" charset="0"/>
              </a:rPr>
              <a:t> dla nowych pokoleń.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to także </a:t>
            </a:r>
            <a:r>
              <a:rPr lang="pl-PL" sz="1200" b="1" u="sng" smtClean="0">
                <a:latin typeface="Verdana" pitchFamily="34" charset="0"/>
              </a:rPr>
              <a:t>stolica regionu</a:t>
            </a:r>
            <a:r>
              <a:rPr lang="pl-PL" sz="1200" b="1" smtClean="0">
                <a:latin typeface="Verdana" pitchFamily="34" charset="0"/>
              </a:rPr>
              <a:t> lubelskiego, unikatowego w skali Europy, ze wspaniałą przyrodą i bogatą kulturą.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Kultura Europy to nie tylko </a:t>
            </a:r>
            <a:r>
              <a:rPr lang="pl-PL" sz="1200" b="1" u="sng" smtClean="0">
                <a:latin typeface="Verdana" pitchFamily="34" charset="0"/>
              </a:rPr>
              <a:t>nowoczesne muzea i wielkie festiwale</a:t>
            </a:r>
            <a:r>
              <a:rPr lang="pl-PL" sz="1200" b="1" smtClean="0">
                <a:latin typeface="Verdana" pitchFamily="34" charset="0"/>
              </a:rPr>
              <a:t>, ale przede wszystkim ludzie i ich działania, aktywność, dążenia, aspiracje, możliwości, potencjał i pragnienie rozwoju.</a:t>
            </a:r>
          </a:p>
          <a:p>
            <a:pPr eaLnBrk="1" hangingPunct="1">
              <a:spcBef>
                <a:spcPct val="50000"/>
              </a:spcBef>
            </a:pPr>
            <a:r>
              <a:rPr lang="pl-PL" sz="1200" b="1" smtClean="0">
                <a:latin typeface="Verdana" pitchFamily="34" charset="0"/>
              </a:rPr>
              <a:t>Lublin  ma NAS za sprzymierzeńców  - NAS, czyli  uczniów i nauczycieli Gimnazjum nr 1 w Niemcach</a:t>
            </a:r>
          </a:p>
          <a:p>
            <a:pPr eaLnBrk="1" hangingPunct="1">
              <a:spcBef>
                <a:spcPct val="50000"/>
              </a:spcBef>
            </a:pPr>
            <a:endParaRPr lang="pl-PL" sz="1200" b="1" smtClean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pl-PL" sz="1200" b="1" smtClean="0">
                <a:solidFill>
                  <a:srgbClr val="0033CC"/>
                </a:solidFill>
                <a:latin typeface="Verdana" pitchFamily="34" charset="0"/>
              </a:rPr>
              <a:t>źródło: www.kultura.lublin.eu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C55B2-1410-4514-8BA6-A591F2D45AAE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Otwarci na różnorodność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4040188" cy="54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mtClean="0">
                <a:latin typeface="Verdana" pitchFamily="34" charset="0"/>
              </a:rPr>
              <a:t>Co 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57200" y="2205038"/>
            <a:ext cx="4040188" cy="41767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Lublin był prawdziwie kosmopolityczny. Koegzystowały tu religie i wyznania: katolicyzm, judaizm, prawosławie i protestantyzm oraz narody; mieszkali tu Niemcy, Rusini, Tatarzy, Romowie, Szkoci, Włosi, Holendrzy, Grecy.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Rada Europy zakwalifikowała Lublin, jako jedyne miasto z Polski, do europejskiego programu pod nazwą Miasta Międzykulturowe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Ośrodek „Brama Grodzka- Teatr NN” buduje krajobraz kulturowy Lublina, opowiada o jego dziedzictwie kulturowym i historycznym. </a:t>
            </a:r>
          </a:p>
          <a:p>
            <a:pPr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16" name="Symbol zastępczy zawartości 15" descr="200802061040020_PR_2005_1_0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8388" y="1600200"/>
            <a:ext cx="3586162" cy="4781550"/>
          </a:xfrm>
        </p:spPr>
      </p:pic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872A-4C2F-4FFB-A553-A5798C870759}" type="slidenum">
              <a:rPr lang="pl-PL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Ślady wielokulturowości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4040188" cy="639762"/>
          </a:xfrm>
        </p:spPr>
        <p:txBody>
          <a:bodyPr/>
          <a:lstStyle/>
          <a:p>
            <a:pPr eaLnBrk="1" hangingPunct="1"/>
            <a:r>
              <a:rPr lang="pl-PL" smtClean="0">
                <a:latin typeface="Verdana" pitchFamily="34" charset="0"/>
              </a:rPr>
              <a:t>Zabytki miasta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22575"/>
            <a:ext cx="3754438" cy="28384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Kaplica Zamkowa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Brama Grodzka 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Kościół ewangelicko -augsburski pw. Trójcy Świętej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pomnik Unii Lubelskiej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dawna cerkiew grecka 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/>
            </a:r>
            <a:br>
              <a:rPr lang="pl-PL" sz="1400" b="1" smtClean="0">
                <a:latin typeface="Verdana" pitchFamily="34" charset="0"/>
              </a:rPr>
            </a:b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7" name="Symbol zastępczy zawartości 6" descr="kk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981200"/>
            <a:ext cx="4443413" cy="4248150"/>
          </a:xfr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9880C-A208-442E-8FA3-80E63AEA9D39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Ślady wielokulturowości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4040188" cy="639762"/>
          </a:xfrm>
        </p:spPr>
        <p:txBody>
          <a:bodyPr/>
          <a:lstStyle/>
          <a:p>
            <a:pPr eaLnBrk="1" hangingPunct="1"/>
            <a:r>
              <a:rPr lang="pl-PL" smtClean="0">
                <a:latin typeface="Verdana" pitchFamily="34" charset="0"/>
              </a:rPr>
              <a:t>Renesans lubelski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5288" y="2133600"/>
            <a:ext cx="4040187" cy="4103688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	obiekty sakralne tworzone przez architektów z Italii i Niderlandów, którzy byli współtwórcami stylu w architekturze zwanego </a:t>
            </a:r>
            <a:r>
              <a:rPr lang="pl-PL" sz="1400" b="1" smtClean="0">
                <a:solidFill>
                  <a:srgbClr val="0033CC"/>
                </a:solidFill>
                <a:latin typeface="Verdana" pitchFamily="34" charset="0"/>
              </a:rPr>
              <a:t>renesansem lubelskim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	Przykłady architektury renesansu lubelskiego:</a:t>
            </a:r>
          </a:p>
          <a:p>
            <a:r>
              <a:rPr lang="pl-PL" sz="1400" b="1" smtClean="0">
                <a:latin typeface="Verdana" pitchFamily="34" charset="0"/>
              </a:rPr>
              <a:t>kościół pw. Nawrócenia Św. Pawła przy klasztorze OO. Bernardynów</a:t>
            </a:r>
          </a:p>
          <a:p>
            <a:r>
              <a:rPr lang="pl-PL" sz="1400" b="1" smtClean="0">
                <a:latin typeface="Verdana" pitchFamily="34" charset="0"/>
              </a:rPr>
              <a:t>kościół Św. Stanisława przy klasztorze OO. Dominikanów</a:t>
            </a:r>
          </a:p>
          <a:p>
            <a:r>
              <a:rPr lang="pl-PL" sz="1400" b="1" smtClean="0">
                <a:latin typeface="Verdana" pitchFamily="34" charset="0"/>
              </a:rPr>
              <a:t>kościół pw. Św. Mikołaja</a:t>
            </a:r>
          </a:p>
          <a:p>
            <a:r>
              <a:rPr lang="pl-PL" sz="1400" b="1" smtClean="0">
                <a:latin typeface="Verdana" pitchFamily="34" charset="0"/>
              </a:rPr>
              <a:t>kościół pw. Św. Wojciecha</a:t>
            </a:r>
          </a:p>
          <a:p>
            <a:r>
              <a:rPr lang="pl-PL" sz="1400" b="1" smtClean="0">
                <a:latin typeface="Verdana" pitchFamily="34" charset="0"/>
              </a:rPr>
              <a:t>Dwór Rafała Leszczyńskiego,</a:t>
            </a:r>
          </a:p>
          <a:p>
            <a:r>
              <a:rPr lang="pl-PL" sz="1400" b="1" smtClean="0">
                <a:latin typeface="Verdana" pitchFamily="34" charset="0"/>
              </a:rPr>
              <a:t>Pałac Czartoryskich, </a:t>
            </a:r>
          </a:p>
          <a:p>
            <a:r>
              <a:rPr lang="pl-PL" sz="1400" b="1" smtClean="0">
                <a:latin typeface="Verdana" pitchFamily="34" charset="0"/>
              </a:rPr>
              <a:t>Kamienica Lubomelskich,</a:t>
            </a:r>
            <a:r>
              <a:rPr lang="pl-PL" sz="1400" smtClean="0">
                <a:latin typeface="Verdana" pitchFamily="34" charset="0"/>
              </a:rPr>
              <a:t> </a:t>
            </a:r>
          </a:p>
        </p:txBody>
      </p:sp>
      <p:pic>
        <p:nvPicPr>
          <p:cNvPr id="7" name="Symbol zastępczy zawartości 6" descr="lublin_dominikanie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6975" y="1484313"/>
            <a:ext cx="3381375" cy="5062537"/>
          </a:xfr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81A43-71C5-424C-81C4-8D046356AF18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Nasza wielokulturowość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3" y="2349500"/>
            <a:ext cx="3313112" cy="36004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obecność w naszej szkole dzieci i młodzieży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z Czeczenii (uchodźcy)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wymiany międzynarodowe polsko-niemieckie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i niemiecko polskie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imprezy „międzynarodowe”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wizyty zagranicznych gości</a:t>
            </a:r>
          </a:p>
          <a:p>
            <a:pPr eaLnBrk="1" hangingPunct="1">
              <a:spcBef>
                <a:spcPct val="50000"/>
              </a:spcBef>
            </a:pPr>
            <a:r>
              <a:rPr lang="pl-PL" sz="1400" b="1" smtClean="0">
                <a:latin typeface="Verdana" pitchFamily="34" charset="0"/>
              </a:rPr>
              <a:t>otwarci na Unię Europejska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362200"/>
            <a:ext cx="4751387" cy="30654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20CE8-9E91-4777-A7DD-03F92BAF7794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/>
          <a:lstStyle/>
          <a:p>
            <a:pPr eaLnBrk="1" hangingPunct="1"/>
            <a:r>
              <a:rPr lang="pl-PL" sz="3600" b="1" i="1" smtClean="0">
                <a:latin typeface="Verdana" pitchFamily="34" charset="0"/>
              </a:rPr>
              <a:t>Otwarci na różnorodność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marL="438150" indent="-319088" eaLnBrk="1" hangingPunct="1">
              <a:spcBef>
                <a:spcPct val="50000"/>
              </a:spcBef>
              <a:buFont typeface="Arial" charset="0"/>
              <a:buNone/>
            </a:pPr>
            <a:r>
              <a:rPr lang="pl-PL" sz="1400" b="1" smtClean="0">
                <a:latin typeface="Verdana" pitchFamily="34" charset="0"/>
              </a:rPr>
              <a:t>	Do naszej szkoły uczęszczają mieszkańcy Czeczenii, Gruzji, Azerbejdżanu</a:t>
            </a:r>
          </a:p>
          <a:p>
            <a:pPr marL="438150" indent="-319088" eaLnBrk="1" hangingPunct="1">
              <a:spcBef>
                <a:spcPct val="50000"/>
              </a:spcBef>
              <a:buFont typeface="Courier New" pitchFamily="49" charset="0"/>
              <a:buChar char="o"/>
            </a:pPr>
            <a:endParaRPr lang="pl-PL" sz="1400" b="1" smtClean="0">
              <a:latin typeface="Verdana" pitchFamily="34" charset="0"/>
            </a:endParaRPr>
          </a:p>
          <a:p>
            <a:pPr marL="438150" indent="-319088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pl-PL" sz="1400" b="1" smtClean="0">
                <a:latin typeface="Verdana" pitchFamily="34" charset="0"/>
              </a:rPr>
              <a:t>są uchodźcami politycznymi</a:t>
            </a:r>
          </a:p>
          <a:p>
            <a:pPr marL="438150" indent="-319088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pl-PL" sz="1400" b="1" smtClean="0">
                <a:latin typeface="Verdana" pitchFamily="34" charset="0"/>
              </a:rPr>
              <a:t>kadra nauczycielska jest przeszkolona do pracy </a:t>
            </a:r>
            <a:br>
              <a:rPr lang="pl-PL" sz="1400" b="1" smtClean="0">
                <a:latin typeface="Verdana" pitchFamily="34" charset="0"/>
              </a:rPr>
            </a:br>
            <a:r>
              <a:rPr lang="pl-PL" sz="1400" b="1" smtClean="0">
                <a:latin typeface="Verdana" pitchFamily="34" charset="0"/>
              </a:rPr>
              <a:t>z obcokrajowcami</a:t>
            </a:r>
          </a:p>
          <a:p>
            <a:pPr marL="438150" indent="-319088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pl-PL" sz="1400" b="1" smtClean="0">
                <a:latin typeface="Verdana" pitchFamily="34" charset="0"/>
              </a:rPr>
              <a:t>mogą rozwijać swoje zainteresowania w specjalnie dla nich utworzonej świetlicy</a:t>
            </a:r>
          </a:p>
          <a:p>
            <a:pPr marL="438150" indent="-319088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pl-PL" sz="1400" b="1" smtClean="0">
                <a:latin typeface="Verdana" pitchFamily="34" charset="0"/>
              </a:rPr>
              <a:t>nie są wykluczani z życia towarzyskiego w szkole.</a:t>
            </a:r>
          </a:p>
          <a:p>
            <a:pPr marL="438150" indent="-319088" eaLnBrk="1" hangingPunct="1">
              <a:spcBef>
                <a:spcPct val="50000"/>
              </a:spcBef>
            </a:pPr>
            <a:endParaRPr lang="pl-PL" sz="1400" b="1" smtClean="0">
              <a:latin typeface="Verdana" pitchFamily="34" charset="0"/>
            </a:endParaRPr>
          </a:p>
        </p:txBody>
      </p:sp>
      <p:pic>
        <p:nvPicPr>
          <p:cNvPr id="7" name="Symbol zastępczy zawartości 6" descr="Obraz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341438"/>
            <a:ext cx="3816350" cy="5387975"/>
          </a:xfr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1E4BC-A0A6-4FE4-9E82-F200C10B0BCF}" type="slidenum">
              <a:rPr lang="pl-PL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946</Words>
  <Application>Microsoft Office PowerPoint</Application>
  <PresentationFormat>Pokaz na ekranie (4:3)</PresentationFormat>
  <Paragraphs>201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Courier New</vt:lpstr>
      <vt:lpstr>Motyw pakietu Office</vt:lpstr>
      <vt:lpstr>„Dlaczego Lublin  zasługuje na miano                                            Europejskiej Stolicy Kultury?”</vt:lpstr>
      <vt:lpstr>Lublin – inspiracja dla poetów</vt:lpstr>
      <vt:lpstr>W drodze po tytuł</vt:lpstr>
      <vt:lpstr>Dlaczego Lublin?</vt:lpstr>
      <vt:lpstr>Otwarci na różnorodność</vt:lpstr>
      <vt:lpstr>Ślady wielokulturowości</vt:lpstr>
      <vt:lpstr>Ślady wielokulturowości</vt:lpstr>
      <vt:lpstr>Nasza wielokulturowość</vt:lpstr>
      <vt:lpstr>Otwarci na różnorodność </vt:lpstr>
      <vt:lpstr>„Inny” nie znaczy obcy</vt:lpstr>
      <vt:lpstr>„Zielona szkoła” – dzień irlandzki</vt:lpstr>
      <vt:lpstr>„Highland Games”</vt:lpstr>
      <vt:lpstr>Wymiana polsko- niemiecka </vt:lpstr>
      <vt:lpstr>Spotkanie z panią Virginią Harris.</vt:lpstr>
      <vt:lpstr>Otwarci na świat</vt:lpstr>
      <vt:lpstr>Dlaczego tak, a nie inaczej?</vt:lpstr>
      <vt:lpstr>„To już jest koniec…”</vt:lpstr>
    </vt:vector>
  </TitlesOfParts>
  <Company>Boguta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„Dlaczego Lublin zasługuje na miano Europejskiej Stolicy Kultury?”</dc:title>
  <dc:creator>Agnieszka </dc:creator>
  <cp:lastModifiedBy>Agnieszka </cp:lastModifiedBy>
  <cp:revision>32</cp:revision>
  <dcterms:created xsi:type="dcterms:W3CDTF">2011-01-06T16:33:45Z</dcterms:created>
  <dcterms:modified xsi:type="dcterms:W3CDTF">2011-02-14T21:06:25Z</dcterms:modified>
</cp:coreProperties>
</file>